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56" r:id="rId3"/>
    <p:sldId id="262" r:id="rId4"/>
    <p:sldId id="263" r:id="rId5"/>
    <p:sldId id="264" r:id="rId6"/>
    <p:sldId id="276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57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58" r:id="rId28"/>
    <p:sldId id="285" r:id="rId29"/>
    <p:sldId id="286" r:id="rId30"/>
    <p:sldId id="26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2200" y="8382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Assignment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981200"/>
            <a:ext cx="83058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Read the dataset </a:t>
            </a:r>
            <a:r>
              <a:rPr lang="en-US" sz="2000" dirty="0" smtClean="0">
                <a:solidFill>
                  <a:srgbClr val="0000FF"/>
                </a:solidFill>
              </a:rPr>
              <a:t>"prostrate.csv</a:t>
            </a:r>
            <a:r>
              <a:rPr lang="en-US" sz="2000" dirty="0" smtClean="0"/>
              <a:t>" that is provided to you. Build a suitable </a:t>
            </a:r>
            <a:r>
              <a:rPr lang="en-US" sz="2000" dirty="0" smtClean="0">
                <a:solidFill>
                  <a:srgbClr val="0000FF"/>
                </a:solidFill>
              </a:rPr>
              <a:t>decision tree model  using </a:t>
            </a:r>
            <a:r>
              <a:rPr lang="en-US" sz="2000" dirty="0" smtClean="0"/>
              <a:t>R and develop a predictive model for predicting the status of a patient based on his/her predictor information. Plot the decision tree and develop some metrics to determine the accuracy of your classification model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1713" t="33333" r="27379" b="27083"/>
          <a:stretch>
            <a:fillRect/>
          </a:stretch>
        </p:blipFill>
        <p:spPr bwMode="auto">
          <a:xfrm>
            <a:off x="-1" y="685800"/>
            <a:ext cx="896753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1713" t="19792" r="27379" b="16667"/>
          <a:stretch>
            <a:fillRect/>
          </a:stretch>
        </p:blipFill>
        <p:spPr bwMode="auto">
          <a:xfrm>
            <a:off x="304800" y="685800"/>
            <a:ext cx="792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28600" y="685800"/>
            <a:ext cx="3224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EXAMPLE  : PROSTATE CANCER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219200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Biopsy results are available for </a:t>
            </a:r>
            <a:r>
              <a:rPr lang="en-US" i="1" dirty="0" smtClean="0"/>
              <a:t>n = 97 men of various ages.</a:t>
            </a:r>
          </a:p>
          <a:p>
            <a:endParaRPr lang="en-US" i="1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The information includes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Gleason Score (</a:t>
            </a:r>
            <a:r>
              <a:rPr lang="en-US" dirty="0" err="1" smtClean="0">
                <a:solidFill>
                  <a:srgbClr val="FF0000"/>
                </a:solidFill>
              </a:rPr>
              <a:t>gleason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 scores are assigned to the two most common tumor patterns, ranging from 2 to 10; in this data set, the range is from 6 to 9.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Prostate-specific antigen (</a:t>
            </a:r>
            <a:r>
              <a:rPr lang="en-US" dirty="0" err="1" smtClean="0">
                <a:solidFill>
                  <a:srgbClr val="FF0000"/>
                </a:solidFill>
              </a:rPr>
              <a:t>psa</a:t>
            </a:r>
            <a:r>
              <a:rPr lang="en-US" dirty="0" smtClean="0"/>
              <a:t>): laboratory results on protein production.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Capsular penetration (</a:t>
            </a:r>
            <a:r>
              <a:rPr lang="en-US" dirty="0" smtClean="0">
                <a:solidFill>
                  <a:srgbClr val="FF0000"/>
                </a:solidFill>
              </a:rPr>
              <a:t>cp</a:t>
            </a:r>
            <a:r>
              <a:rPr lang="en-US" dirty="0" smtClean="0"/>
              <a:t>): reach of cancer into gland lining.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Benign prostatic hyperplasia amount (</a:t>
            </a:r>
            <a:r>
              <a:rPr lang="en-US" dirty="0" err="1" smtClean="0">
                <a:solidFill>
                  <a:srgbClr val="FF0000"/>
                </a:solidFill>
              </a:rPr>
              <a:t>bph</a:t>
            </a:r>
            <a:r>
              <a:rPr lang="en-US" dirty="0" smtClean="0"/>
              <a:t>): size of prostate.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The goal is to predict tumor log volume (which measures the tumor’s size/spread). The predicted tumor size affects the patients’ treatment options, which include chemotherapy, radiation treatment, and surgical removal of the prostate.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1713" t="51042" r="26208" b="28125"/>
          <a:stretch>
            <a:fillRect/>
          </a:stretch>
        </p:blipFill>
        <p:spPr bwMode="auto">
          <a:xfrm>
            <a:off x="0" y="609600"/>
            <a:ext cx="888492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81000" y="23622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prostate &lt;- read.csv(</a:t>
            </a:r>
            <a:r>
              <a:rPr lang="en-US" b="1" dirty="0" err="1" smtClean="0"/>
              <a:t>file.choose</a:t>
            </a:r>
            <a:r>
              <a:rPr lang="en-US" b="1" dirty="0" smtClean="0"/>
              <a:t>())</a:t>
            </a:r>
          </a:p>
          <a:p>
            <a:r>
              <a:rPr lang="en-US" b="1" dirty="0" smtClean="0"/>
              <a:t>prostate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200400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library(tree)</a:t>
            </a:r>
          </a:p>
          <a:p>
            <a:r>
              <a:rPr lang="en-US" b="1" dirty="0" err="1" smtClean="0"/>
              <a:t>pstree</a:t>
            </a:r>
            <a:r>
              <a:rPr lang="en-US" b="1" dirty="0" smtClean="0"/>
              <a:t> &lt;- tree(</a:t>
            </a:r>
            <a:r>
              <a:rPr lang="en-US" b="1" dirty="0" err="1" smtClean="0"/>
              <a:t>lcavol</a:t>
            </a:r>
            <a:r>
              <a:rPr lang="en-US" b="1" dirty="0" smtClean="0"/>
              <a:t> ~., data=prostate, </a:t>
            </a:r>
            <a:r>
              <a:rPr lang="en-US" b="1" dirty="0" err="1" smtClean="0"/>
              <a:t>mincut</a:t>
            </a:r>
            <a:r>
              <a:rPr lang="en-US" b="1" dirty="0" smtClean="0"/>
              <a:t>=1)  </a:t>
            </a:r>
          </a:p>
          <a:p>
            <a:r>
              <a:rPr lang="en-US" b="1" dirty="0" smtClean="0"/>
              <a:t>               #  </a:t>
            </a:r>
            <a:r>
              <a:rPr lang="en-US" dirty="0" smtClean="0"/>
              <a:t>The minimum number of observations to include in either child node  =1  </a:t>
            </a:r>
            <a:endParaRPr lang="en-US" b="1" dirty="0" smtClean="0"/>
          </a:p>
          <a:p>
            <a:r>
              <a:rPr lang="en-US" b="1" dirty="0" err="1" smtClean="0"/>
              <a:t>pstree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t="41667" r="61933" b="6250"/>
          <a:stretch>
            <a:fillRect/>
          </a:stretch>
        </p:blipFill>
        <p:spPr bwMode="auto">
          <a:xfrm>
            <a:off x="1181100" y="1133564"/>
            <a:ext cx="6934200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6858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plot(</a:t>
            </a:r>
            <a:r>
              <a:rPr lang="en-US" b="1" dirty="0" err="1" smtClean="0"/>
              <a:t>pstree</a:t>
            </a:r>
            <a:r>
              <a:rPr lang="en-US" b="1" dirty="0" smtClean="0"/>
              <a:t>, </a:t>
            </a:r>
            <a:r>
              <a:rPr lang="en-US" b="1" dirty="0" err="1" smtClean="0"/>
              <a:t>col</a:t>
            </a:r>
            <a:r>
              <a:rPr lang="en-US" b="1" dirty="0" smtClean="0"/>
              <a:t>=8)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text(</a:t>
            </a:r>
            <a:r>
              <a:rPr lang="en-US" b="1" dirty="0" err="1" smtClean="0"/>
              <a:t>pstree</a:t>
            </a:r>
            <a:r>
              <a:rPr lang="en-US" b="1" dirty="0" smtClean="0"/>
              <a:t>, digits=2)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lum bright="-20000" contrast="-20000"/>
          </a:blip>
          <a:srcRect/>
          <a:stretch>
            <a:fillRect/>
          </a:stretch>
        </p:blipFill>
        <p:spPr bwMode="auto">
          <a:xfrm>
            <a:off x="266700" y="87963"/>
            <a:ext cx="8382000" cy="4331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11713" t="32292" r="26794" b="40625"/>
          <a:stretch>
            <a:fillRect/>
          </a:stretch>
        </p:blipFill>
        <p:spPr bwMode="auto">
          <a:xfrm>
            <a:off x="457200" y="4026837"/>
            <a:ext cx="8001000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6858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If the splitting algorithm is not stopped, the tree algorithm will ultimately “extract” all information  from the data, including information that is not and cannot be predicted in the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/>
              <a:t>population with the current set of predictor – this  is  called  </a:t>
            </a:r>
            <a:r>
              <a:rPr lang="en-US" sz="1600" dirty="0" smtClean="0">
                <a:solidFill>
                  <a:srgbClr val="FF0000"/>
                </a:solidFill>
              </a:rPr>
              <a:t>Overfitting</a:t>
            </a:r>
            <a:r>
              <a:rPr lang="en-US" sz="1600" dirty="0" smtClean="0"/>
              <a:t>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For example, if we can predict 90% of all cases correctly from 10 splits, and 90.1% of all cases from 11 splits, then it obviously makes little sense to add that 11th split to the tree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2299" t="45833" r="26208" b="37500"/>
          <a:stretch>
            <a:fillRect/>
          </a:stretch>
        </p:blipFill>
        <p:spPr bwMode="auto">
          <a:xfrm>
            <a:off x="142875" y="2819400"/>
            <a:ext cx="90011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2299" t="36458" r="26793" b="43750"/>
          <a:stretch>
            <a:fillRect/>
          </a:stretch>
        </p:blipFill>
        <p:spPr bwMode="auto">
          <a:xfrm>
            <a:off x="228600" y="607521"/>
            <a:ext cx="8077200" cy="147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2083163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If one sees a big difference between the in-sample and the out-of-sample performance, one can infer that the selected tree is not very useful, and not of the “right size.”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</a:t>
            </a:r>
            <a:r>
              <a:rPr lang="en-US" sz="1600" i="1" dirty="0" smtClean="0"/>
              <a:t>Pruning back the tree is another good defense against overfitting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/>
              <a:t>  </a:t>
            </a:r>
            <a:r>
              <a:rPr lang="en-US" sz="1600" dirty="0" smtClean="0"/>
              <a:t>We prune the tree by removing splits from the bottom up. At each step, we remove the split that contributes least to deviance reduction, thus reversing CART’s growth process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Each prune step produces  candidate tree model, now of reduced size (number of terminal  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 our criterion for pruning the tree  is the minimization of the deviance of the tree.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Using  the tree to prune that used training data-set  will  be  worse since we </a:t>
            </a:r>
            <a:r>
              <a:rPr lang="en-US" sz="1600" dirty="0" err="1" smtClean="0"/>
              <a:t>buit</a:t>
            </a:r>
            <a:r>
              <a:rPr lang="en-US" sz="1600" dirty="0" smtClean="0"/>
              <a:t> the tree with stepwise reduction in deviance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54175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To achieve some pruning, we must modify the objective function and introduce a penalty for the complexity of the tree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Instead of minimizing the deviance of the tree, </a:t>
            </a:r>
            <a:r>
              <a:rPr lang="en-US" sz="1600" i="1" dirty="0" smtClean="0"/>
              <a:t>D(T), the pruning step minimizes the cost</a:t>
            </a:r>
          </a:p>
          <a:p>
            <a:pPr>
              <a:lnSpc>
                <a:spcPct val="150000"/>
              </a:lnSpc>
            </a:pPr>
            <a:r>
              <a:rPr lang="en-US" sz="1600" i="1" dirty="0" smtClean="0"/>
              <a:t>complexity of the tree, D(T) + </a:t>
            </a:r>
            <a:r>
              <a:rPr lang="en-US" sz="1600" i="1" dirty="0" err="1" smtClean="0"/>
              <a:t>αSize</a:t>
            </a:r>
            <a:r>
              <a:rPr lang="en-US" sz="1600" i="1" dirty="0" smtClean="0"/>
              <a:t>(T).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/>
              <a:t>  </a:t>
            </a:r>
            <a:r>
              <a:rPr lang="en-US" sz="1600" dirty="0" smtClean="0"/>
              <a:t>The size of the tree T is the number of its terminal nodes, and </a:t>
            </a:r>
            <a:r>
              <a:rPr lang="en-US" sz="1600" i="1" dirty="0" smtClean="0"/>
              <a:t>α is a penalty term</a:t>
            </a:r>
            <a:endParaRPr lang="en-US" sz="1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757" t="66071" r="55490" b="13631"/>
          <a:stretch>
            <a:fillRect/>
          </a:stretch>
        </p:blipFill>
        <p:spPr bwMode="auto">
          <a:xfrm>
            <a:off x="1143000" y="2514600"/>
            <a:ext cx="6280354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 l="11933" t="46875" r="26574" b="36458"/>
          <a:stretch>
            <a:fillRect/>
          </a:stretch>
        </p:blipFill>
        <p:spPr bwMode="auto">
          <a:xfrm>
            <a:off x="152400" y="4343400"/>
            <a:ext cx="8229600" cy="1254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1676400" y="3003332"/>
            <a:ext cx="4572000" cy="656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12884" t="39583" r="26794" b="43750"/>
          <a:stretch>
            <a:fillRect/>
          </a:stretch>
        </p:blipFill>
        <p:spPr bwMode="auto">
          <a:xfrm>
            <a:off x="228600" y="685800"/>
            <a:ext cx="83391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 l="1977" t="68750" r="57613" b="10417"/>
          <a:stretch>
            <a:fillRect/>
          </a:stretch>
        </p:blipFill>
        <p:spPr bwMode="auto">
          <a:xfrm>
            <a:off x="609600" y="2057400"/>
            <a:ext cx="6572250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1219200" y="2438400"/>
            <a:ext cx="48006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/>
          <a:srcRect l="11933" t="52083" r="25988" b="29167"/>
          <a:stretch>
            <a:fillRect/>
          </a:stretch>
        </p:blipFill>
        <p:spPr bwMode="auto">
          <a:xfrm>
            <a:off x="533400" y="4343400"/>
            <a:ext cx="8077200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1713" t="52083" r="25622" b="15625"/>
          <a:stretch>
            <a:fillRect/>
          </a:stretch>
        </p:blipFill>
        <p:spPr bwMode="auto">
          <a:xfrm>
            <a:off x="228600" y="762000"/>
            <a:ext cx="8153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 t="40625" r="62884" b="8333"/>
          <a:stretch>
            <a:fillRect/>
          </a:stretch>
        </p:blipFill>
        <p:spPr bwMode="auto">
          <a:xfrm>
            <a:off x="2057400" y="1143000"/>
            <a:ext cx="620894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lum bright="-20000" contrast="-20000"/>
          </a:blip>
          <a:srcRect/>
          <a:stretch>
            <a:fillRect/>
          </a:stretch>
        </p:blipFill>
        <p:spPr bwMode="auto">
          <a:xfrm>
            <a:off x="125412" y="319683"/>
            <a:ext cx="9018588" cy="46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2000"/>
            <a:ext cx="91440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In a </a:t>
            </a:r>
            <a:r>
              <a:rPr lang="en-US" dirty="0" smtClean="0">
                <a:solidFill>
                  <a:srgbClr val="FF0000"/>
                </a:solidFill>
              </a:rPr>
              <a:t>parametric model</a:t>
            </a:r>
            <a:r>
              <a:rPr lang="en-US" dirty="0" smtClean="0"/>
              <a:t>, you know which model exactly you will fit to the data,   e.g., linear regression line.   e.g.    </a:t>
            </a:r>
            <a:r>
              <a:rPr lang="en-US" dirty="0" err="1" smtClean="0"/>
              <a:t>y_i</a:t>
            </a:r>
            <a:r>
              <a:rPr lang="en-US" dirty="0" smtClean="0"/>
              <a:t>=    beta_0  +   beta_1  </a:t>
            </a:r>
            <a:r>
              <a:rPr lang="en-US" dirty="0" err="1" smtClean="0"/>
              <a:t>x_i</a:t>
            </a:r>
            <a:r>
              <a:rPr lang="en-US" dirty="0" smtClean="0"/>
              <a:t>    +   </a:t>
            </a:r>
            <a:r>
              <a:rPr lang="en-US" dirty="0" err="1" smtClean="0"/>
              <a:t>e_i</a:t>
            </a:r>
            <a:r>
              <a:rPr lang="en-US" dirty="0" smtClean="0"/>
              <a:t>   (after training  parameters emerge)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In a </a:t>
            </a:r>
            <a:r>
              <a:rPr lang="en-US" dirty="0" smtClean="0">
                <a:solidFill>
                  <a:srgbClr val="FF0000"/>
                </a:solidFill>
              </a:rPr>
              <a:t>non-parametric model</a:t>
            </a:r>
            <a:r>
              <a:rPr lang="en-US" dirty="0" smtClean="0"/>
              <a:t>, however, the data tells you what the 'regression' should look like   e.g.      </a:t>
            </a:r>
            <a:r>
              <a:rPr lang="en-US" dirty="0" err="1" smtClean="0"/>
              <a:t>y_i</a:t>
            </a:r>
            <a:r>
              <a:rPr lang="en-US" dirty="0" smtClean="0"/>
              <a:t>=    f(</a:t>
            </a:r>
            <a:r>
              <a:rPr lang="en-US" dirty="0" err="1" smtClean="0"/>
              <a:t>x_i</a:t>
            </a:r>
            <a:r>
              <a:rPr lang="en-US" dirty="0" smtClean="0"/>
              <a:t>)  +   </a:t>
            </a:r>
            <a:r>
              <a:rPr lang="en-US" dirty="0" err="1" smtClean="0"/>
              <a:t>e_i</a:t>
            </a:r>
            <a:r>
              <a:rPr lang="en-US" dirty="0" smtClean="0"/>
              <a:t>   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Decision Tree  is  a  non-parametric  model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Decision trees use a tree-logic to make predictions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Classification trees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if response is categorical;  </a:t>
            </a:r>
            <a:r>
              <a:rPr lang="en-US" dirty="0" smtClean="0">
                <a:solidFill>
                  <a:srgbClr val="FF0000"/>
                </a:solidFill>
              </a:rPr>
              <a:t>Regression trees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if response is continuous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 Classification trees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predict class probabilities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  Regression trees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predict </a:t>
            </a:r>
            <a:r>
              <a:rPr lang="en-US" dirty="0" smtClean="0"/>
              <a:t>numeric values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04800" y="762000"/>
            <a:ext cx="754380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 smtClean="0"/>
              <a:t>pstcut</a:t>
            </a:r>
            <a:r>
              <a:rPr lang="en-US" b="1" dirty="0" smtClean="0"/>
              <a:t> &lt;- </a:t>
            </a:r>
            <a:r>
              <a:rPr lang="en-US" b="1" dirty="0" err="1" smtClean="0"/>
              <a:t>prune.tree</a:t>
            </a:r>
            <a:r>
              <a:rPr lang="en-US" b="1" dirty="0" smtClean="0"/>
              <a:t>(</a:t>
            </a:r>
            <a:r>
              <a:rPr lang="en-US" b="1" dirty="0" err="1" smtClean="0"/>
              <a:t>pstree,k</a:t>
            </a:r>
            <a:r>
              <a:rPr lang="en-US" b="1" dirty="0" smtClean="0"/>
              <a:t>=2.05)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plot(</a:t>
            </a:r>
            <a:r>
              <a:rPr lang="en-US" b="1" dirty="0" err="1" smtClean="0"/>
              <a:t>pstcut</a:t>
            </a:r>
            <a:r>
              <a:rPr lang="en-US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b="1" dirty="0" err="1" smtClean="0"/>
              <a:t>pstcut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t="36458" r="65447" b="22917"/>
          <a:stretch>
            <a:fillRect/>
          </a:stretch>
        </p:blipFill>
        <p:spPr bwMode="auto">
          <a:xfrm>
            <a:off x="1905000" y="1524000"/>
            <a:ext cx="6570785" cy="434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lum bright="-20000" contrast="-20000"/>
          </a:blip>
          <a:srcRect/>
          <a:stretch>
            <a:fillRect/>
          </a:stretch>
        </p:blipFill>
        <p:spPr bwMode="auto">
          <a:xfrm>
            <a:off x="228600" y="457200"/>
            <a:ext cx="8715025" cy="45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655320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 smtClean="0"/>
              <a:t>pstcut</a:t>
            </a:r>
            <a:r>
              <a:rPr lang="en-US" b="1" dirty="0" smtClean="0"/>
              <a:t> &lt;- </a:t>
            </a:r>
            <a:r>
              <a:rPr lang="en-US" b="1" dirty="0" err="1" smtClean="0"/>
              <a:t>prune.tree</a:t>
            </a:r>
            <a:r>
              <a:rPr lang="en-US" b="1" dirty="0" smtClean="0"/>
              <a:t>(</a:t>
            </a:r>
            <a:r>
              <a:rPr lang="en-US" b="1" dirty="0" err="1" smtClean="0"/>
              <a:t>pstree,k</a:t>
            </a:r>
            <a:r>
              <a:rPr lang="en-US" b="1" dirty="0" smtClean="0"/>
              <a:t>=3)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plot(</a:t>
            </a:r>
            <a:r>
              <a:rPr lang="en-US" b="1" dirty="0" err="1" smtClean="0"/>
              <a:t>pstcut</a:t>
            </a:r>
            <a:r>
              <a:rPr lang="en-US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b="1" dirty="0" err="1" smtClean="0"/>
              <a:t>pstcut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t="56250" r="67789" b="9375"/>
          <a:stretch>
            <a:fillRect/>
          </a:stretch>
        </p:blipFill>
        <p:spPr bwMode="auto">
          <a:xfrm>
            <a:off x="2133600" y="1676400"/>
            <a:ext cx="6172200" cy="3703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lum bright="-20000" contrast="-20000"/>
          </a:blip>
          <a:srcRect/>
          <a:stretch>
            <a:fillRect/>
          </a:stretch>
        </p:blipFill>
        <p:spPr bwMode="auto">
          <a:xfrm>
            <a:off x="228600" y="685800"/>
            <a:ext cx="8332788" cy="4306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3470" t="20833" r="26794" b="62500"/>
          <a:stretch>
            <a:fillRect/>
          </a:stretch>
        </p:blipFill>
        <p:spPr bwMode="auto">
          <a:xfrm>
            <a:off x="216090" y="584775"/>
            <a:ext cx="7315200" cy="114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 l="14861" t="44792" r="26574" b="45833"/>
          <a:stretch>
            <a:fillRect/>
          </a:stretch>
        </p:blipFill>
        <p:spPr bwMode="auto">
          <a:xfrm>
            <a:off x="368490" y="1732258"/>
            <a:ext cx="7010400" cy="63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61582" y="2317033"/>
            <a:ext cx="586740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 smtClean="0"/>
              <a:t>pstcut</a:t>
            </a:r>
            <a:r>
              <a:rPr lang="en-US" b="1" dirty="0" smtClean="0"/>
              <a:t> &lt;- </a:t>
            </a:r>
            <a:r>
              <a:rPr lang="en-US" b="1" dirty="0" err="1" smtClean="0"/>
              <a:t>prune.tree</a:t>
            </a:r>
            <a:r>
              <a:rPr lang="en-US" b="1" dirty="0" smtClean="0"/>
              <a:t>(</a:t>
            </a:r>
            <a:r>
              <a:rPr lang="en-US" b="1" dirty="0" err="1" smtClean="0"/>
              <a:t>pstree</a:t>
            </a:r>
            <a:r>
              <a:rPr lang="en-US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b="1" dirty="0" err="1" smtClean="0"/>
              <a:t>pstcut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 l="13470" t="29167" r="26208" b="33333"/>
          <a:stretch>
            <a:fillRect/>
          </a:stretch>
        </p:blipFill>
        <p:spPr bwMode="auto">
          <a:xfrm>
            <a:off x="333233" y="3197402"/>
            <a:ext cx="7543800" cy="2636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81000" y="838200"/>
            <a:ext cx="130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plot(</a:t>
            </a:r>
            <a:r>
              <a:rPr lang="en-US" b="1" dirty="0" err="1" smtClean="0"/>
              <a:t>pstcut</a:t>
            </a:r>
            <a:r>
              <a:rPr lang="en-US" b="1" dirty="0" smtClean="0"/>
              <a:t>)</a:t>
            </a: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 l="23426" t="20833" r="32650" b="11458"/>
          <a:stretch>
            <a:fillRect/>
          </a:stretch>
        </p:blipFill>
        <p:spPr bwMode="auto">
          <a:xfrm>
            <a:off x="3124200" y="0"/>
            <a:ext cx="4876800" cy="4226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/>
          <a:srcRect l="11713" t="22917" r="25622" b="43750"/>
          <a:stretch>
            <a:fillRect/>
          </a:stretch>
        </p:blipFill>
        <p:spPr bwMode="auto">
          <a:xfrm>
            <a:off x="685800" y="4226560"/>
            <a:ext cx="7086600" cy="2119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22960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 smtClean="0"/>
              <a:t>pstcut</a:t>
            </a:r>
            <a:r>
              <a:rPr lang="en-US" b="1" dirty="0" smtClean="0"/>
              <a:t> &lt;- </a:t>
            </a:r>
            <a:r>
              <a:rPr lang="en-US" b="1" dirty="0" err="1" smtClean="0"/>
              <a:t>prune.tree</a:t>
            </a:r>
            <a:r>
              <a:rPr lang="en-US" b="1" dirty="0" smtClean="0"/>
              <a:t>(</a:t>
            </a:r>
            <a:r>
              <a:rPr lang="en-US" b="1" dirty="0" err="1" smtClean="0"/>
              <a:t>pstree,best</a:t>
            </a:r>
            <a:r>
              <a:rPr lang="en-US" b="1" dirty="0" smtClean="0"/>
              <a:t>=3)</a:t>
            </a:r>
          </a:p>
          <a:p>
            <a:pPr>
              <a:lnSpc>
                <a:spcPct val="150000"/>
              </a:lnSpc>
            </a:pPr>
            <a:r>
              <a:rPr lang="en-US" b="1" dirty="0" err="1" smtClean="0"/>
              <a:t>pstcut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t="70833" r="70717" b="8443"/>
          <a:stretch>
            <a:fillRect/>
          </a:stretch>
        </p:blipFill>
        <p:spPr bwMode="auto">
          <a:xfrm>
            <a:off x="1524000" y="2133600"/>
            <a:ext cx="5170714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lum bright="-20000" contrast="-20000"/>
          </a:blip>
          <a:srcRect/>
          <a:stretch>
            <a:fillRect/>
          </a:stretch>
        </p:blipFill>
        <p:spPr bwMode="auto">
          <a:xfrm>
            <a:off x="381000" y="1066800"/>
            <a:ext cx="825730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743200" y="5029200"/>
            <a:ext cx="3886200" cy="6971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  <a:cs typeface="Arial" pitchFamily="34" charset="0"/>
              </a:rPr>
              <a:t>deviance(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  <a:cs typeface="Arial" pitchFamily="34" charset="0"/>
              </a:rPr>
              <a:t>pstcut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itchFamily="49" charset="0"/>
                <a:cs typeface="Arial" pitchFamily="34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[1] 56.70719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 l="11713" t="37299" r="26794" b="35416"/>
          <a:stretch>
            <a:fillRect/>
          </a:stretch>
        </p:blipFill>
        <p:spPr bwMode="auto">
          <a:xfrm>
            <a:off x="0" y="533400"/>
            <a:ext cx="885825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 l="11933" t="32292" r="27159" b="37500"/>
          <a:stretch>
            <a:fillRect/>
          </a:stretch>
        </p:blipFill>
        <p:spPr bwMode="auto">
          <a:xfrm>
            <a:off x="304800" y="1828800"/>
            <a:ext cx="792480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/>
          <a:srcRect l="12518" t="48958" r="25988" b="30209"/>
          <a:stretch>
            <a:fillRect/>
          </a:stretch>
        </p:blipFill>
        <p:spPr bwMode="auto">
          <a:xfrm>
            <a:off x="304800" y="4038600"/>
            <a:ext cx="7924800" cy="15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0" y="6858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All of the rows in the learning data set are used to build the tree.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This tree is intentionally allowed to grow larger than is likely to be optimal.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This is called  the </a:t>
            </a:r>
            <a:r>
              <a:rPr lang="en-US" sz="1600" i="1" dirty="0" smtClean="0"/>
              <a:t>reference, or </a:t>
            </a:r>
            <a:r>
              <a:rPr lang="en-US" sz="1600" i="1" dirty="0" err="1" smtClean="0"/>
              <a:t>unpruned</a:t>
            </a:r>
            <a:r>
              <a:rPr lang="en-US" sz="1600" i="1" dirty="0" smtClean="0"/>
              <a:t> tree.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/>
              <a:t> </a:t>
            </a:r>
            <a:r>
              <a:rPr lang="en-US" sz="1600" dirty="0" smtClean="0"/>
              <a:t>Next, the learning data set is partitioned into a certain number of groups called </a:t>
            </a:r>
            <a:r>
              <a:rPr lang="en-US" sz="1600" i="1" dirty="0" smtClean="0"/>
              <a:t>folds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/>
              <a:t>  </a:t>
            </a:r>
            <a:r>
              <a:rPr lang="en-US" sz="1600" dirty="0" smtClean="0"/>
              <a:t>distributions of the target variable are approximately the same in the partitioned groups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. number of groups that the rows are partitioned into is the “V” in “</a:t>
            </a:r>
            <a:r>
              <a:rPr lang="en-US" sz="1600" dirty="0" err="1" smtClean="0"/>
              <a:t>Vfold</a:t>
            </a:r>
            <a:r>
              <a:rPr lang="en-US" sz="1600" dirty="0" smtClean="0"/>
              <a:t> cross classification.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10 is the recommended default number of partitions.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We combine the rows in nine  of the partitions into a new pseudo-learning data set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A test tree is constructed and subsequently pruned, resulting in a set of terminal nodes for each possible tree size.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The 10% (1 out of 10 partitions) of the data that is held and  used for an out-of-sample evaluation of the test tree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The 10% of the data that is held back is run through the test tree and the tree’s performance is evaluated at its various class sizes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0" y="533400"/>
            <a:ext cx="91440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Next, a different set of nine partitions is collected into a new  pseudo-learning data set.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partition being held back this time is different than  the first test tree.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A second test tree is built / pruned  and its performance measures are computed using the data that was held back when it was built.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This process is repeated 10 times, building 10 separate test trees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In each case, 90% of the data is used to build a test tree and 10% is held back for a independent testing. A different 10% is held back for each test tree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Once 10 trees  are built, their out-of-sample performances, for given tree size, are averaged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averaged error rate for a particular tree size is known as the </a:t>
            </a:r>
            <a:r>
              <a:rPr lang="en-US" sz="1600" i="1" dirty="0" smtClean="0"/>
              <a:t>cross-validation cost (or CV cost).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i="1" dirty="0" smtClean="0"/>
              <a:t> </a:t>
            </a:r>
            <a:r>
              <a:rPr lang="en-US" sz="1600" dirty="0" smtClean="0"/>
              <a:t>The tree size that produces the  minimum CV cost is found.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The reference tree is then pruned back to the number of nodes matching the size that produces the minimum CV cost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The reference tree that is pruned back to the optimal size determined by CV is the best tree to use for predicting/classifying future data sets.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V-fold CV is carried out with the R command </a:t>
            </a:r>
            <a:r>
              <a:rPr lang="en-US" sz="1600" i="1" dirty="0" err="1" smtClean="0">
                <a:solidFill>
                  <a:srgbClr val="FF0000"/>
                </a:solidFill>
              </a:rPr>
              <a:t>cv.tree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 l="11127" t="25000" r="25622" b="59375"/>
          <a:stretch>
            <a:fillRect/>
          </a:stretch>
        </p:blipFill>
        <p:spPr bwMode="auto">
          <a:xfrm>
            <a:off x="228600" y="914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 l="11933" t="44792" r="25988" b="32291"/>
          <a:stretch>
            <a:fillRect/>
          </a:stretch>
        </p:blipFill>
        <p:spPr bwMode="auto">
          <a:xfrm>
            <a:off x="457200" y="2209800"/>
            <a:ext cx="8077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 l="11347" t="37500" r="27745" b="34375"/>
          <a:stretch>
            <a:fillRect/>
          </a:stretch>
        </p:blipFill>
        <p:spPr bwMode="auto">
          <a:xfrm>
            <a:off x="533400" y="4038600"/>
            <a:ext cx="7924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5">
            <a:lum bright="-20000" contrast="-20000"/>
          </a:blip>
          <a:srcRect/>
          <a:stretch>
            <a:fillRect/>
          </a:stretch>
        </p:blipFill>
        <p:spPr bwMode="auto">
          <a:xfrm>
            <a:off x="0" y="816429"/>
            <a:ext cx="9144000" cy="472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 l="11713" t="21875" r="46120" b="27083"/>
          <a:stretch>
            <a:fillRect/>
          </a:stretch>
        </p:blipFill>
        <p:spPr bwMode="auto">
          <a:xfrm>
            <a:off x="1219200" y="838200"/>
            <a:ext cx="649410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lum bright="-20000" contrast="-20000"/>
          </a:blip>
          <a:srcRect l="18741" t="14583" r="29722" b="16667"/>
          <a:stretch>
            <a:fillRect/>
          </a:stretch>
        </p:blipFill>
        <p:spPr bwMode="auto">
          <a:xfrm>
            <a:off x="1066800" y="762000"/>
            <a:ext cx="6705600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3400"/>
            <a:ext cx="9144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 Example  :  Whether or not to take an umbrella. 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 Decision depends on </a:t>
            </a:r>
            <a:r>
              <a:rPr lang="en-US" dirty="0" smtClean="0">
                <a:sym typeface="Wingdings" panose="05000000000000000000" pitchFamily="2" charset="2"/>
              </a:rPr>
              <a:t>  </a:t>
            </a:r>
            <a:r>
              <a:rPr lang="en-US" dirty="0" smtClean="0"/>
              <a:t>weather,  rain probability and   sunny or cloudy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  For example, if the forecast predicts rain with a probability between 30% and 70% and if it is cloudy when you leave the house, you better take an umbrella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  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 l="22255" t="31250" r="21523" b="20833"/>
          <a:stretch>
            <a:fillRect/>
          </a:stretch>
        </p:blipFill>
        <p:spPr bwMode="auto">
          <a:xfrm>
            <a:off x="609600" y="2209800"/>
            <a:ext cx="7345619" cy="35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028699" y="5562600"/>
            <a:ext cx="6507419" cy="1028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Each decision defines a </a:t>
            </a:r>
            <a:r>
              <a:rPr lang="en-US" sz="1400" i="1" dirty="0" smtClean="0"/>
              <a:t>node. The final prediction is made at a leaf or terminal  node. A given set of covariates x dictates your path through the tree nodes, </a:t>
            </a:r>
            <a:r>
              <a:rPr lang="en-US" sz="1400" dirty="0" smtClean="0"/>
              <a:t>eventually leading to a leaf (or terminal) node at the end of the tree.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1204686" y="3516720"/>
            <a:ext cx="1524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3886170"/>
            <a:ext cx="1524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0400" y="4592879"/>
            <a:ext cx="1524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07" y="2402055"/>
            <a:ext cx="365585" cy="243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322706"/>
            <a:ext cx="365585" cy="243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292608"/>
            <a:ext cx="365585" cy="243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706" y="5074135"/>
            <a:ext cx="365585" cy="243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27432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End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In example,  path through tree and  splits at  nodes are assumed given.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In actual applications, one has a training set with known  outcomes, and  </a:t>
            </a:r>
            <a:r>
              <a:rPr lang="en-US" dirty="0" smtClean="0">
                <a:solidFill>
                  <a:srgbClr val="FF0000"/>
                </a:solidFill>
              </a:rPr>
              <a:t>path through  tree and splits need to be estimated.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How many decision nodes should  there be?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What is the order of making the decisions?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There is a huge set of possible tree configurations.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 We solve problem by thinking recursively and by splitting a node into just two branches.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 We start by splitting data into  2  branches  that make different decisions about  response </a:t>
            </a:r>
            <a:r>
              <a:rPr lang="en-US" i="1" dirty="0" smtClean="0"/>
              <a:t>y.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i="1" dirty="0" smtClean="0"/>
              <a:t>   </a:t>
            </a:r>
            <a:r>
              <a:rPr lang="en-US" dirty="0" smtClean="0"/>
              <a:t>Then we take each new partition and split it again into 2, and again, and again, and so on.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85800"/>
            <a:ext cx="891540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Growing a tree with the CART algorithm involves the following steps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Find  split location in </a:t>
            </a:r>
            <a:r>
              <a:rPr lang="en-US" sz="1600" i="1" dirty="0" smtClean="0"/>
              <a:t>x  that minimizes  measure of node impurity of  </a:t>
            </a:r>
            <a:r>
              <a:rPr lang="en-US" sz="1600" dirty="0" smtClean="0"/>
              <a:t>the tree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If, for example, set of covariates comprises five variables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we try each variable one at a time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find the best two-way split on each variable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select  variable and  split that minimize the node impurity of tree.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Each child node of the split tree contains a subset of the data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View each child as a new data set, and grow the tree from there.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Stop growing when no split reduces the node impurity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Instead of being based on (regression) coefficients, the predictions (the </a:t>
            </a:r>
            <a:r>
              <a:rPr lang="en-US" sz="1600" i="1" dirty="0" smtClean="0"/>
              <a:t>y in the regression tree, and </a:t>
            </a:r>
            <a:r>
              <a:rPr lang="en-US" sz="1600" dirty="0" smtClean="0"/>
              <a:t>the predicted probabilities </a:t>
            </a:r>
            <a:r>
              <a:rPr lang="en-US" sz="1600" i="1" dirty="0" smtClean="0"/>
              <a:t>p in the classification tree) are functions of decisions at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the decision nodes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838200" y="5357307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mytree</a:t>
            </a:r>
            <a:r>
              <a:rPr lang="en-US" sz="2400" b="1" dirty="0" smtClean="0"/>
              <a:t> = tree(y ~ x1 + x2 + x3…, data=</a:t>
            </a:r>
            <a:r>
              <a:rPr lang="en-US" sz="2400" b="1" dirty="0" err="1" smtClean="0"/>
              <a:t>mydata</a:t>
            </a:r>
            <a:r>
              <a:rPr lang="en-US" sz="2400" b="1" dirty="0" smtClean="0"/>
              <a:t>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0" y="583431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mytree</a:t>
            </a:r>
            <a:r>
              <a:rPr lang="en-US" sz="2400" b="1" dirty="0" smtClean="0"/>
              <a:t> = tree(y ~ x1 + x2 + x3…, data=</a:t>
            </a:r>
            <a:r>
              <a:rPr lang="en-US" sz="2400" b="1" dirty="0" err="1" smtClean="0"/>
              <a:t>mydata</a:t>
            </a:r>
            <a:r>
              <a:rPr lang="en-US" sz="2400" b="1" dirty="0" smtClean="0"/>
              <a:t>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982" y="1045096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Additional parameters for  tree  function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Requirements on minimum leaf size (number of observations in a leaf),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Minimum improvement in node impurity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Maximum depth of the tree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We need a measure of node impurity that guides our splitting of the data set  that tells whether it makes sense to split a certain node even further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 For regression tree  </a:t>
            </a:r>
            <a:r>
              <a:rPr lang="en-US" sz="1600" b="1" dirty="0" smtClean="0">
                <a:solidFill>
                  <a:srgbClr val="FF0000"/>
                </a:solidFill>
              </a:rPr>
              <a:t>regression deviance </a:t>
            </a:r>
            <a:r>
              <a:rPr lang="en-US" sz="1600" dirty="0" smtClean="0"/>
              <a:t>at a given node of tree is the sum of squares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 l="10542" t="32292" r="24451" b="59375"/>
          <a:stretch>
            <a:fillRect/>
          </a:stretch>
        </p:blipFill>
        <p:spPr bwMode="auto">
          <a:xfrm>
            <a:off x="228600" y="3878273"/>
            <a:ext cx="845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2982" y="470168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The regression deviance measures the </a:t>
            </a:r>
            <a:r>
              <a:rPr lang="en-US" sz="1600" dirty="0" smtClean="0">
                <a:solidFill>
                  <a:srgbClr val="FF0000"/>
                </a:solidFill>
              </a:rPr>
              <a:t>node impurity (disorder) </a:t>
            </a:r>
            <a:r>
              <a:rPr lang="en-US" sz="1600" dirty="0" smtClean="0"/>
              <a:t>and assesses the homogeneity of the responses within the node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 Small values of the deviance reflect homogeneity and node purity (or node order).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2299" t="21875" r="26793" b="65625"/>
          <a:stretch>
            <a:fillRect/>
          </a:stretch>
        </p:blipFill>
        <p:spPr bwMode="auto">
          <a:xfrm>
            <a:off x="228600" y="588803"/>
            <a:ext cx="7391400" cy="85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12884" t="57292" r="26794" b="17708"/>
          <a:stretch>
            <a:fillRect/>
          </a:stretch>
        </p:blipFill>
        <p:spPr bwMode="auto">
          <a:xfrm>
            <a:off x="304800" y="1465854"/>
            <a:ext cx="7162800" cy="1669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28600" y="3319269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For a perfect classification (and no impurity) at that node,  </a:t>
            </a:r>
            <a:r>
              <a:rPr lang="en-US" sz="1600" i="1" dirty="0" err="1" smtClean="0"/>
              <a:t>DNode</a:t>
            </a:r>
            <a:r>
              <a:rPr lang="en-US" sz="1600" i="1" dirty="0" smtClean="0"/>
              <a:t> </a:t>
            </a:r>
            <a:r>
              <a:rPr lang="en-US" sz="1600" dirty="0" smtClean="0"/>
              <a:t>= 0.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Splitting a node of a tree into two by minimizing the sum of deviances from the two  resulting nodes can never increase the tree deviance;  </a:t>
            </a:r>
            <a:endParaRPr lang="en-US" sz="1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14861" t="58334" r="25403" b="33333"/>
          <a:stretch>
            <a:fillRect/>
          </a:stretch>
        </p:blipFill>
        <p:spPr bwMode="auto">
          <a:xfrm>
            <a:off x="457200" y="4694912"/>
            <a:ext cx="7315200" cy="573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28600" y="5268653"/>
            <a:ext cx="8458200" cy="792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 we want to find the variables on which to split and the values for the splits such that this difference is as large as possible.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7620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Suppose the data set of 100 observations has 60  YES and 40 NO. The node impurity is expressed by the classification deviance</a:t>
            </a:r>
            <a:endParaRPr 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2255" t="55209" r="36750" b="38541"/>
          <a:stretch>
            <a:fillRect/>
          </a:stretch>
        </p:blipFill>
        <p:spPr bwMode="auto">
          <a:xfrm>
            <a:off x="1066800" y="16002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1347" t="31250" r="25403" b="37500"/>
          <a:stretch>
            <a:fillRect/>
          </a:stretch>
        </p:blipFill>
        <p:spPr bwMode="auto">
          <a:xfrm>
            <a:off x="457200" y="2209800"/>
            <a:ext cx="8229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 l="11933" t="28125" r="25988" b="59375"/>
          <a:stretch>
            <a:fillRect/>
          </a:stretch>
        </p:blipFill>
        <p:spPr bwMode="auto">
          <a:xfrm>
            <a:off x="457200" y="4724400"/>
            <a:ext cx="807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6396251" y="1544914"/>
            <a:ext cx="2747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Node as well as tree deviance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Decision Tree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2299" t="27083" r="26208" b="42709"/>
          <a:stretch>
            <a:fillRect/>
          </a:stretch>
        </p:blipFill>
        <p:spPr bwMode="auto">
          <a:xfrm>
            <a:off x="381000" y="762000"/>
            <a:ext cx="8001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11933" t="28125" r="26574" b="59375"/>
          <a:stretch>
            <a:fillRect/>
          </a:stretch>
        </p:blipFill>
        <p:spPr bwMode="auto">
          <a:xfrm>
            <a:off x="381000" y="30480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1762</Words>
  <Application>Microsoft Office PowerPoint</Application>
  <PresentationFormat>On-screen Show (4:3)</PresentationFormat>
  <Paragraphs>142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Lucida Console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VUadmin</cp:lastModifiedBy>
  <cp:revision>129</cp:revision>
  <dcterms:created xsi:type="dcterms:W3CDTF">2006-08-16T00:00:00Z</dcterms:created>
  <dcterms:modified xsi:type="dcterms:W3CDTF">2022-03-04T06:46:38Z</dcterms:modified>
</cp:coreProperties>
</file>